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64" r:id="rId6"/>
    <p:sldId id="260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8DD"/>
    <a:srgbClr val="E9DAC7"/>
    <a:srgbClr val="FDF5E2"/>
    <a:srgbClr val="E6E6E6"/>
    <a:srgbClr val="102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2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9C825F-AAE9-4388-9E5D-44CD2DF9F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1255" y="2039454"/>
            <a:ext cx="7609490" cy="1518767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8039D7D-9754-4A0F-BC09-70DF84ADD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4002" y="3808645"/>
            <a:ext cx="5963996" cy="761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82072C2-AEB8-4A11-B5E6-0A004206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05CEE2-44D1-4C01-BD46-E6EDC2585EF5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06507C-1F74-4516-9A16-92B8D09C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AE10741-3173-4BCE-816D-9218FC4F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8344F2-3142-48E6-9654-71CE769E45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99794AB-AB59-4675-870A-95D7F6AE3DF6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3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721B87-45E8-4637-81F2-629EA8EA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AABDCCE-2E1C-4289-B99C-E14C2D0E5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D43478-9103-42B3-8D35-E230F5ADB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46C88E2-1ED8-42D4-87A4-0D452D9E5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BE3A690-63FE-4DAB-8693-9DCBB607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2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84312C3-05C0-41CE-B973-2B7516AC2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C9251F-BE0A-482A-A476-4BC35D9D2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B548D7-6A91-4AB7-AF3C-593AEE497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A06FFA-E3E1-4075-96AB-4A3FF54A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FFC261-351E-45A2-A881-72F4FE8B7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91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55440B-8AB2-4AFF-9551-4526C992F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5752" y="136525"/>
            <a:ext cx="9240954" cy="11853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413119-03FA-4BDA-8647-1B3E342BD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5752" y="1744678"/>
            <a:ext cx="9240954" cy="31531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71B780-90DA-4BCC-A4A2-AB6AF543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05CEE2-44D1-4C01-BD46-E6EDC2585EF5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43545A-1E5D-41C3-B379-CA2672D19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D1D5A8-BA87-48AB-B725-AB9CF5ED8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8344F2-3142-48E6-9654-71CE769E45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47E1F17-2AD0-48DF-833D-A5B3633EF3BD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01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55E446-0703-48EF-BB6F-F2B4732E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33ABA3-7BCE-4665-87C5-EB7317E3A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FCD47D-A0D4-40BE-AD70-DB41CC99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239AD0-9E7A-4AE1-BD65-633479276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06752B-73D0-430E-9448-9D402F44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68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5CBE43-BAFD-401E-8208-234129E27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B80FD30-F06A-44AF-8F46-0ABEFD004F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2B8EA19-8DB8-4B1D-89DE-6179D8A01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4D0C65B-6E26-4184-B12A-CAE6A7341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3FD0FD4-B13F-4B99-95B5-93821142D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4E94E15-549A-45D9-BD1E-1EAFAF0E0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23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FDA53B-D74A-401A-A1AF-3DCC549D0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321958B-EE5C-4CEF-AD82-C04B379D0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A4CD889-0FC4-4D82-9155-15CEE29B2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7917133-E168-41AD-BDDF-59945BB98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6C95F17-366E-41B9-B578-FBAE69C96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1C936FD-B8B7-4F01-A815-ACBCFC2EE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2BEF883-1D1E-4D40-AD93-0EA9B847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A9D5491-75DC-486C-92B0-758831EE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5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33FD8-5444-43C7-A061-8CDF2B97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4AC91DB-E5E8-4480-A65C-A9414BC2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385D0D1-E2C3-42DA-9315-679D16DCA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93AED9-2CDB-4046-9953-CC3A3AFE8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4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0A6D651-7F5B-43B3-BE8F-C2575300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394567F-BA76-47AF-86F8-274F2412C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92C0EFF-9992-428A-B187-ACBC7443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9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06F907-77D3-45DC-802B-06D07F80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CC46CDC-3712-4AE3-A3C7-5648358FD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D5CAAE3-9B08-420C-BC1C-9EB2684BF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C0B9994-4162-41A4-ADE5-4B15D468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61AC549-A89C-442D-B361-6DFA6B111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2219D27-016F-4F11-A71E-DE547D92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2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64E543-3629-498A-929A-523DCCEC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8A69894-0214-490A-9BE4-F3D02CE9BE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656A7EC-2315-4BAF-A6B4-F677B0749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E845ACA-2435-4467-8276-5A53EAFF7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2499485-1E98-469A-B1AF-A62CD107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E8AA6A-DDB9-4135-9A43-613FF0BE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9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7C4F43-30CD-4196-9266-8C0504B14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E96781-784A-4901-B46E-ADFAEBC1D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BCE129B-7DDC-4CD3-96E6-FEF5FB3D8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5CEE2-44D1-4C01-BD46-E6EDC2585EF5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5F647F3-8D51-4CE5-8221-CE0FD1525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4B2CA1-25FB-4F56-87DB-0580A981E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13"/>
            <a:extLst>
              <a:ext uri="{FF2B5EF4-FFF2-40B4-BE49-F238E27FC236}">
                <a16:creationId xmlns="" xmlns:a16="http://schemas.microsoft.com/office/drawing/2014/main" id="{63EDA966-953B-4EDE-AB6D-20376AC3C0C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8584" y="-1519762"/>
            <a:ext cx="757762" cy="7577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E6D3EB9-8343-40EF-AF3F-E5CDE49D727D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E6E6E6"/>
                </a:solidFill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5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3A28DC-B585-45FE-BA8A-63A2801E9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1255" y="2289878"/>
            <a:ext cx="7609490" cy="15187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Завтрак Чемпионов</a:t>
            </a:r>
            <a:endParaRPr lang="ru-RU" sz="4400" b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0D93B4B9-1757-429A-8F23-6D36E935D6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accent2"/>
                </a:solidFill>
              </a:rPr>
              <a:t>Муниципальное бюджетное общеобразовательное учреждение «Средняя общеобразовательная школа №140» Советского района г. Казани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0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720475-F851-41C1-BF95-88BDC044B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473" y="2961910"/>
            <a:ext cx="7086637" cy="3153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Bahnschrift Condensed" panose="020B0502040204020203" pitchFamily="34" charset="0"/>
              </a:rPr>
              <a:t>Мы представляем блюдо, которое объединяет силу натуральных продуктов и заботу о здоровье детей. Это идеальный баланс белка, витаминов и клетчатки, заряжающий энергией на весь учебный день</a:t>
            </a:r>
            <a:r>
              <a:rPr lang="ru-RU" dirty="0" smtClean="0">
                <a:latin typeface="Bahnschrift Condensed" panose="020B0502040204020203" pitchFamily="34" charset="0"/>
              </a:rPr>
              <a:t>.</a:t>
            </a:r>
            <a:endParaRPr lang="ru-RU" dirty="0"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latin typeface="Bahnschrift Condensed" panose="020B0502040204020203" pitchFamily="34" charset="0"/>
              </a:rPr>
              <a:t>Почему этот набор продуктов </a:t>
            </a:r>
            <a:r>
              <a:rPr lang="ru-RU" dirty="0" smtClean="0">
                <a:latin typeface="Bahnschrift Condensed" panose="020B0502040204020203" pitchFamily="34" charset="0"/>
              </a:rPr>
              <a:t>был выбран нами?</a:t>
            </a:r>
            <a:endParaRPr lang="ru-RU" dirty="0"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latin typeface="Bahnschrift Condensed" panose="020B0502040204020203" pitchFamily="34" charset="0"/>
              </a:rPr>
              <a:t>Смотрите сами — здесь </a:t>
            </a:r>
            <a:r>
              <a:rPr lang="ru-RU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каждый</a:t>
            </a:r>
            <a:r>
              <a:rPr lang="ru-RU" dirty="0">
                <a:latin typeface="Bahnschrift Condensed" panose="020B0502040204020203" pitchFamily="34" charset="0"/>
              </a:rPr>
              <a:t> ингредиент работает на пользу растущему </a:t>
            </a:r>
            <a:r>
              <a:rPr lang="ru-RU" dirty="0" smtClean="0">
                <a:latin typeface="Bahnschrift Condensed" panose="020B0502040204020203" pitchFamily="34" charset="0"/>
              </a:rPr>
              <a:t>организму.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704" y="0"/>
            <a:ext cx="51435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796" y="672856"/>
            <a:ext cx="7227314" cy="11853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Здоровое питание в школе –</a:t>
            </a:r>
            <a:b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это не скучно, а полезно и вкусно!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8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99E12B-8768-4CD4-9A08-920518790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ИНГРЕДИЕНТЫ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3">
            <a:extLst>
              <a:ext uri="{FF2B5EF4-FFF2-40B4-BE49-F238E27FC236}">
                <a16:creationId xmlns="" xmlns:a16="http://schemas.microsoft.com/office/drawing/2014/main" id="{77759CA4-F318-4EEF-8EDF-E8ECBE2AF55F}"/>
              </a:ext>
            </a:extLst>
          </p:cNvPr>
          <p:cNvSpPr/>
          <p:nvPr/>
        </p:nvSpPr>
        <p:spPr>
          <a:xfrm>
            <a:off x="3180496" y="1994260"/>
            <a:ext cx="2601905" cy="286948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4">
            <a:extLst>
              <a:ext uri="{FF2B5EF4-FFF2-40B4-BE49-F238E27FC236}">
                <a16:creationId xmlns="" xmlns:a16="http://schemas.microsoft.com/office/drawing/2014/main" id="{A2E2022E-7A7D-44A7-B223-B474D6748697}"/>
              </a:ext>
            </a:extLst>
          </p:cNvPr>
          <p:cNvSpPr/>
          <p:nvPr/>
        </p:nvSpPr>
        <p:spPr>
          <a:xfrm>
            <a:off x="4101658" y="1622733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BA44A3-5B01-4201-8951-02A1614834FC}"/>
              </a:ext>
            </a:extLst>
          </p:cNvPr>
          <p:cNvSpPr txBox="1"/>
          <p:nvPr/>
        </p:nvSpPr>
        <p:spPr>
          <a:xfrm>
            <a:off x="4111184" y="1630145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1B352E6A-49F3-4133-9ECA-70B57489E36F}"/>
              </a:ext>
            </a:extLst>
          </p:cNvPr>
          <p:cNvSpPr/>
          <p:nvPr/>
        </p:nvSpPr>
        <p:spPr>
          <a:xfrm>
            <a:off x="6258663" y="1993485"/>
            <a:ext cx="2601905" cy="286948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8EFA5B75-221E-4B08-BE0B-CEEF26A957FB}"/>
              </a:ext>
            </a:extLst>
          </p:cNvPr>
          <p:cNvSpPr txBox="1">
            <a:spLocks/>
          </p:cNvSpPr>
          <p:nvPr/>
        </p:nvSpPr>
        <p:spPr>
          <a:xfrm>
            <a:off x="6353708" y="2431634"/>
            <a:ext cx="2411816" cy="224613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Брокколи</a:t>
            </a:r>
            <a:r>
              <a:rPr lang="ru-RU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Клетчатка, витамины C, K, </a:t>
            </a:r>
            <a:r>
              <a:rPr lang="ru-RU" dirty="0" err="1">
                <a:solidFill>
                  <a:schemeClr val="bg1"/>
                </a:solidFill>
                <a:latin typeface="Bahnschrift" panose="020B0502040204020203" pitchFamily="34" charset="0"/>
              </a:rPr>
              <a:t>фолаты</a:t>
            </a: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</a:t>
            </a:r>
            <a:r>
              <a:rPr lang="ru-RU" dirty="0" err="1">
                <a:solidFill>
                  <a:schemeClr val="bg1"/>
                </a:solidFill>
                <a:latin typeface="Bahnschrift" panose="020B0502040204020203" pitchFamily="34" charset="0"/>
              </a:rPr>
              <a:t>Сульфорафан</a:t>
            </a: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 — вещество с антиоксидантным и противовоспалительным действием.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Поддерживает иммунитет и здоровье кишечника.</a:t>
            </a:r>
          </a:p>
        </p:txBody>
      </p:sp>
      <p:sp>
        <p:nvSpPr>
          <p:cNvPr id="10" name="Овал 8">
            <a:extLst>
              <a:ext uri="{FF2B5EF4-FFF2-40B4-BE49-F238E27FC236}">
                <a16:creationId xmlns="" xmlns:a16="http://schemas.microsoft.com/office/drawing/2014/main" id="{495EB356-D874-4208-9DAF-EF2D11F51DD1}"/>
              </a:ext>
            </a:extLst>
          </p:cNvPr>
          <p:cNvSpPr/>
          <p:nvPr/>
        </p:nvSpPr>
        <p:spPr>
          <a:xfrm>
            <a:off x="7178615" y="1617784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AA4915C-4A1B-4446-BD59-5480CE6F4599}"/>
              </a:ext>
            </a:extLst>
          </p:cNvPr>
          <p:cNvSpPr txBox="1"/>
          <p:nvPr/>
        </p:nvSpPr>
        <p:spPr>
          <a:xfrm>
            <a:off x="7188141" y="161531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2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0">
            <a:extLst>
              <a:ext uri="{FF2B5EF4-FFF2-40B4-BE49-F238E27FC236}">
                <a16:creationId xmlns="" xmlns:a16="http://schemas.microsoft.com/office/drawing/2014/main" id="{31FC9D33-3B06-4165-97B7-35C6BA4865C4}"/>
              </a:ext>
            </a:extLst>
          </p:cNvPr>
          <p:cNvSpPr/>
          <p:nvPr/>
        </p:nvSpPr>
        <p:spPr>
          <a:xfrm>
            <a:off x="9336831" y="1993485"/>
            <a:ext cx="2601905" cy="28694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09D70F29-8E2A-41E0-86FA-0D640A379E08}"/>
              </a:ext>
            </a:extLst>
          </p:cNvPr>
          <p:cNvSpPr/>
          <p:nvPr/>
        </p:nvSpPr>
        <p:spPr>
          <a:xfrm>
            <a:off x="10280463" y="161855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D473F5E-08EB-41FE-9901-9893F1CBB03E}"/>
              </a:ext>
            </a:extLst>
          </p:cNvPr>
          <p:cNvSpPr txBox="1"/>
          <p:nvPr/>
        </p:nvSpPr>
        <p:spPr>
          <a:xfrm>
            <a:off x="10289988" y="161531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3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4F1CC8BA-C1A3-466D-8B8D-33DCBAA81B7A}"/>
              </a:ext>
            </a:extLst>
          </p:cNvPr>
          <p:cNvSpPr txBox="1">
            <a:spLocks/>
          </p:cNvSpPr>
          <p:nvPr/>
        </p:nvSpPr>
        <p:spPr>
          <a:xfrm>
            <a:off x="9488557" y="2431634"/>
            <a:ext cx="2411816" cy="224613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700" dirty="0">
                <a:solidFill>
                  <a:schemeClr val="bg1"/>
                </a:solidFill>
                <a:latin typeface="Bahnschrift" panose="020B0502040204020203" pitchFamily="34" charset="0"/>
              </a:rPr>
              <a:t>Кукуруза (свежая или замороженная лучше консервированной):</a:t>
            </a:r>
          </a:p>
          <a:p>
            <a:pPr marL="0" indent="0">
              <a:buNone/>
            </a:pPr>
            <a:endParaRPr lang="ru-RU" sz="27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sz="2700" dirty="0">
                <a:solidFill>
                  <a:schemeClr val="bg1"/>
                </a:solidFill>
                <a:latin typeface="Bahnschrift" panose="020B0502040204020203" pitchFamily="34" charset="0"/>
              </a:rPr>
              <a:t>· Легкие углеводы для энергии.</a:t>
            </a:r>
          </a:p>
          <a:p>
            <a:pPr marL="0" indent="0">
              <a:buNone/>
            </a:pPr>
            <a:r>
              <a:rPr lang="ru-RU" sz="2700" dirty="0">
                <a:solidFill>
                  <a:schemeClr val="bg1"/>
                </a:solidFill>
                <a:latin typeface="Bahnschrift" panose="020B0502040204020203" pitchFamily="34" charset="0"/>
              </a:rPr>
              <a:t>· Витамины B1, B5, магний, клетчатка.</a:t>
            </a:r>
            <a:endParaRPr lang="ru-RU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="" xmlns:a16="http://schemas.microsoft.com/office/drawing/2014/main" id="{431C49B2-D5E1-43B3-AD17-FE913B178C1A}"/>
              </a:ext>
            </a:extLst>
          </p:cNvPr>
          <p:cNvSpPr txBox="1">
            <a:spLocks/>
          </p:cNvSpPr>
          <p:nvPr/>
        </p:nvSpPr>
        <p:spPr>
          <a:xfrm>
            <a:off x="3275540" y="2431634"/>
            <a:ext cx="2411816" cy="224613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Омлет(яйца и </a:t>
            </a:r>
            <a:br>
              <a:rPr lang="ru-RU" dirty="0" smtClean="0">
                <a:solidFill>
                  <a:schemeClr val="bg1"/>
                </a:solidFill>
                <a:latin typeface="Bahnschrift" panose="020B0502040204020203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молоко):</a:t>
            </a:r>
            <a:endParaRPr lang="ru-RU" dirty="0" smtClean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Даёт полноценный белок и незаменимые аминокислоты.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Содержит витамины A, D, E, группы B, холин, а также железо, селен и </a:t>
            </a:r>
            <a:r>
              <a:rPr lang="ru-RU" dirty="0" err="1">
                <a:solidFill>
                  <a:schemeClr val="bg1"/>
                </a:solidFill>
                <a:latin typeface="Bahnschrift" panose="020B0502040204020203" pitchFamily="34" charset="0"/>
              </a:rPr>
              <a:t>лютеин</a:t>
            </a: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 (важен для зрения).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92" b="93514" l="2703" r="97027">
                        <a14:foregroundMark x1="31216" y1="24054" x2="38378" y2="14189"/>
                        <a14:foregroundMark x1="37838" y1="35946" x2="39054" y2="27027"/>
                        <a14:foregroundMark x1="48919" y1="35270" x2="50270" y2="27703"/>
                        <a14:foregroundMark x1="44865" y1="43649" x2="54324" y2="422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1604" y="1397376"/>
            <a:ext cx="1454582" cy="145458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125" l="3875" r="94000">
                        <a14:foregroundMark x1="7750" y1="44750" x2="10750" y2="41250"/>
                        <a14:foregroundMark x1="8875" y1="41250" x2="15375" y2="35250"/>
                        <a14:foregroundMark x1="43125" y1="62000" x2="40625" y2="50375"/>
                        <a14:foregroundMark x1="34375" y1="59750" x2="39875" y2="80625"/>
                        <a14:foregroundMark x1="37250" y1="70625" x2="39875" y2="66750"/>
                        <a14:foregroundMark x1="58875" y1="80750" x2="60375" y2="69000"/>
                        <a14:foregroundMark x1="61625" y1="67375" x2="68750" y2="54375"/>
                        <a14:foregroundMark x1="87000" y1="34250" x2="92000" y2="45250"/>
                        <a14:foregroundMark x1="89000" y1="37125" x2="90625" y2="378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6717" y="1223410"/>
            <a:ext cx="1540149" cy="154014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96486" l="5735" r="96057">
                        <a14:foregroundMark x1="35842" y1="32027" x2="40143" y2="25405"/>
                        <a14:foregroundMark x1="65591" y1="30811" x2="68817" y2="25405"/>
                        <a14:foregroundMark x1="60215" y1="31757" x2="63441" y2="25946"/>
                        <a14:foregroundMark x1="65233" y1="33514" x2="74910" y2="29054"/>
                        <a14:foregroundMark x1="37276" y1="33378" x2="50896" y2="270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65614" y="1158209"/>
            <a:ext cx="773122" cy="139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5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99E12B-8768-4CD4-9A08-920518790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AD47">
                    <a:lumMod val="50000"/>
                  </a:srgbClr>
                </a:solidFill>
                <a:latin typeface="Arial Black" panose="020B0A04020102020204" pitchFamily="34" charset="0"/>
              </a:rPr>
              <a:t>ИНГРЕДИЕНТЫ </a:t>
            </a:r>
            <a:endParaRPr lang="ru-RU" dirty="0"/>
          </a:p>
        </p:txBody>
      </p:sp>
      <p:sp>
        <p:nvSpPr>
          <p:cNvPr id="5" name="Прямоугольник 3">
            <a:extLst>
              <a:ext uri="{FF2B5EF4-FFF2-40B4-BE49-F238E27FC236}">
                <a16:creationId xmlns="" xmlns:a16="http://schemas.microsoft.com/office/drawing/2014/main" id="{77759CA4-F318-4EEF-8EDF-E8ECBE2AF55F}"/>
              </a:ext>
            </a:extLst>
          </p:cNvPr>
          <p:cNvSpPr/>
          <p:nvPr/>
        </p:nvSpPr>
        <p:spPr>
          <a:xfrm>
            <a:off x="3180496" y="1994260"/>
            <a:ext cx="2601905" cy="286948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4">
            <a:extLst>
              <a:ext uri="{FF2B5EF4-FFF2-40B4-BE49-F238E27FC236}">
                <a16:creationId xmlns="" xmlns:a16="http://schemas.microsoft.com/office/drawing/2014/main" id="{A2E2022E-7A7D-44A7-B223-B474D6748697}"/>
              </a:ext>
            </a:extLst>
          </p:cNvPr>
          <p:cNvSpPr/>
          <p:nvPr/>
        </p:nvSpPr>
        <p:spPr>
          <a:xfrm>
            <a:off x="4101658" y="1622733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BA44A3-5B01-4201-8951-02A1614834FC}"/>
              </a:ext>
            </a:extLst>
          </p:cNvPr>
          <p:cNvSpPr txBox="1"/>
          <p:nvPr/>
        </p:nvSpPr>
        <p:spPr>
          <a:xfrm>
            <a:off x="4111184" y="1630145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1B352E6A-49F3-4133-9ECA-70B57489E36F}"/>
              </a:ext>
            </a:extLst>
          </p:cNvPr>
          <p:cNvSpPr/>
          <p:nvPr/>
        </p:nvSpPr>
        <p:spPr>
          <a:xfrm>
            <a:off x="6258663" y="1993485"/>
            <a:ext cx="2601905" cy="286948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8EFA5B75-221E-4B08-BE0B-CEEF26A957FB}"/>
              </a:ext>
            </a:extLst>
          </p:cNvPr>
          <p:cNvSpPr txBox="1">
            <a:spLocks/>
          </p:cNvSpPr>
          <p:nvPr/>
        </p:nvSpPr>
        <p:spPr>
          <a:xfrm>
            <a:off x="6353708" y="2431634"/>
            <a:ext cx="2411816" cy="224613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Огурец: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Высокое содержание воды + клетчатка — помогает гидратации и лёгкому пищеварению.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Минимум калорий, кремниевая кислота (полезна для суставов и соединительной ткани).</a:t>
            </a:r>
          </a:p>
        </p:txBody>
      </p:sp>
      <p:sp>
        <p:nvSpPr>
          <p:cNvPr id="10" name="Овал 8">
            <a:extLst>
              <a:ext uri="{FF2B5EF4-FFF2-40B4-BE49-F238E27FC236}">
                <a16:creationId xmlns="" xmlns:a16="http://schemas.microsoft.com/office/drawing/2014/main" id="{495EB356-D874-4208-9DAF-EF2D11F51DD1}"/>
              </a:ext>
            </a:extLst>
          </p:cNvPr>
          <p:cNvSpPr/>
          <p:nvPr/>
        </p:nvSpPr>
        <p:spPr>
          <a:xfrm>
            <a:off x="7178615" y="1617784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AA4915C-4A1B-4446-BD59-5480CE6F4599}"/>
              </a:ext>
            </a:extLst>
          </p:cNvPr>
          <p:cNvSpPr txBox="1"/>
          <p:nvPr/>
        </p:nvSpPr>
        <p:spPr>
          <a:xfrm>
            <a:off x="7188141" y="161531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12" name="Прямоугольник 10">
            <a:extLst>
              <a:ext uri="{FF2B5EF4-FFF2-40B4-BE49-F238E27FC236}">
                <a16:creationId xmlns="" xmlns:a16="http://schemas.microsoft.com/office/drawing/2014/main" id="{31FC9D33-3B06-4165-97B7-35C6BA4865C4}"/>
              </a:ext>
            </a:extLst>
          </p:cNvPr>
          <p:cNvSpPr/>
          <p:nvPr/>
        </p:nvSpPr>
        <p:spPr>
          <a:xfrm>
            <a:off x="9336831" y="1993485"/>
            <a:ext cx="2601905" cy="28694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Bahnschrift" panose="020B0502040204020203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09D70F29-8E2A-41E0-86FA-0D640A379E08}"/>
              </a:ext>
            </a:extLst>
          </p:cNvPr>
          <p:cNvSpPr/>
          <p:nvPr/>
        </p:nvSpPr>
        <p:spPr>
          <a:xfrm>
            <a:off x="10280463" y="161855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D473F5E-08EB-41FE-9901-9893F1CBB03E}"/>
              </a:ext>
            </a:extLst>
          </p:cNvPr>
          <p:cNvSpPr txBox="1"/>
          <p:nvPr/>
        </p:nvSpPr>
        <p:spPr>
          <a:xfrm>
            <a:off x="10289988" y="161531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4F1CC8BA-C1A3-466D-8B8D-33DCBAA81B7A}"/>
              </a:ext>
            </a:extLst>
          </p:cNvPr>
          <p:cNvSpPr txBox="1">
            <a:spLocks/>
          </p:cNvSpPr>
          <p:nvPr/>
        </p:nvSpPr>
        <p:spPr>
          <a:xfrm>
            <a:off x="9488557" y="2431634"/>
            <a:ext cx="2411816" cy="224613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700" dirty="0">
                <a:solidFill>
                  <a:schemeClr val="bg1"/>
                </a:solidFill>
              </a:rPr>
              <a:t>Сыр:</a:t>
            </a:r>
          </a:p>
          <a:p>
            <a:pPr marL="0" indent="0">
              <a:buNone/>
            </a:pPr>
            <a:endParaRPr lang="ru-RU" sz="27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700" dirty="0">
                <a:solidFill>
                  <a:schemeClr val="bg1"/>
                </a:solidFill>
              </a:rPr>
              <a:t>· Кальций, фосфор, белок, витамин B12.</a:t>
            </a:r>
          </a:p>
          <a:p>
            <a:pPr marL="0" indent="0">
              <a:buNone/>
            </a:pPr>
            <a:r>
              <a:rPr lang="ru-RU" sz="2700" dirty="0">
                <a:solidFill>
                  <a:schemeClr val="bg1"/>
                </a:solidFill>
              </a:rPr>
              <a:t>· Улучшает вкус, делая блюдо сытнее.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="" xmlns:a16="http://schemas.microsoft.com/office/drawing/2014/main" id="{431C49B2-D5E1-43B3-AD17-FE913B178C1A}"/>
              </a:ext>
            </a:extLst>
          </p:cNvPr>
          <p:cNvSpPr txBox="1">
            <a:spLocks/>
          </p:cNvSpPr>
          <p:nvPr/>
        </p:nvSpPr>
        <p:spPr>
          <a:xfrm>
            <a:off x="3275540" y="2431634"/>
            <a:ext cx="2411816" cy="224613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Помидор: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</a:t>
            </a:r>
            <a:r>
              <a:rPr lang="ru-RU" dirty="0" err="1">
                <a:solidFill>
                  <a:schemeClr val="bg1"/>
                </a:solidFill>
                <a:latin typeface="Bahnschrift" panose="020B0502040204020203" pitchFamily="34" charset="0"/>
              </a:rPr>
              <a:t>Ликопин</a:t>
            </a: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 (мощный антиоксидант, защищает сердце и кожу) — лучше усваивается при термической обработке.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Bahnschrift" panose="020B0502040204020203" pitchFamily="34" charset="0"/>
              </a:rPr>
              <a:t>· Калий, витамин C.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9286" y1="49796" x2="42449" y2="33980"/>
                        <a14:foregroundMark x1="38776" y1="45612" x2="38469" y2="37959"/>
                        <a14:foregroundMark x1="60306" y1="47143" x2="62653" y2="37959"/>
                        <a14:foregroundMark x1="57449" y1="46633" x2="58673" y2="33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9744" y="1185995"/>
            <a:ext cx="1818919" cy="18189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6716" y1="32838" x2="58375" y2="271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38166" y="1058052"/>
            <a:ext cx="1485020" cy="18224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29872" y1="63259" x2="42492" y2="55591"/>
                        <a14:foregroundMark x1="55431" y1="61821" x2="48882" y2="56230"/>
                        <a14:foregroundMark x1="40096" y1="85623" x2="40575" y2="75719"/>
                        <a14:foregroundMark x1="51118" y1="85783" x2="51438" y2="79393"/>
                        <a14:foregroundMark x1="38818" y1="85623" x2="42332" y2="84665"/>
                        <a14:foregroundMark x1="19010" y1="48403" x2="20767" y2="56869"/>
                        <a14:foregroundMark x1="80831" y1="76518" x2="77316" y2="65016"/>
                        <a14:foregroundMark x1="55272" y1="56709" x2="54153" y2="58147"/>
                        <a14:foregroundMark x1="32907" y1="56869" x2="38179" y2="55911"/>
                        <a14:backgroundMark x1="39617" y1="80831" x2="41374" y2="82907"/>
                        <a14:backgroundMark x1="37380" y1="78914" x2="39936" y2="78435"/>
                        <a14:backgroundMark x1="39297" y1="82907" x2="41214" y2="835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80142" y="1058052"/>
            <a:ext cx="1775549" cy="177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КБЖУ БЛЮДА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Таблица 10">
            <a:extLst>
              <a:ext uri="{FF2B5EF4-FFF2-40B4-BE49-F238E27FC236}">
                <a16:creationId xmlns="" xmlns:a16="http://schemas.microsoft.com/office/drawing/2014/main" id="{1604A965-B72F-4996-808E-BB3DD6D6BE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5859395"/>
              </p:ext>
            </p:extLst>
          </p:nvPr>
        </p:nvGraphicFramePr>
        <p:xfrm>
          <a:off x="2884717" y="1213045"/>
          <a:ext cx="8414655" cy="545472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30826">
                  <a:extLst>
                    <a:ext uri="{9D8B030D-6E8A-4147-A177-3AD203B41FA5}">
                      <a16:colId xmlns="" xmlns:a16="http://schemas.microsoft.com/office/drawing/2014/main" val="1060721299"/>
                    </a:ext>
                  </a:extLst>
                </a:gridCol>
                <a:gridCol w="627562">
                  <a:extLst>
                    <a:ext uri="{9D8B030D-6E8A-4147-A177-3AD203B41FA5}">
                      <a16:colId xmlns="" xmlns:a16="http://schemas.microsoft.com/office/drawing/2014/main" val="3730294796"/>
                    </a:ext>
                  </a:extLst>
                </a:gridCol>
                <a:gridCol w="1299210">
                  <a:extLst>
                    <a:ext uri="{9D8B030D-6E8A-4147-A177-3AD203B41FA5}">
                      <a16:colId xmlns="" xmlns:a16="http://schemas.microsoft.com/office/drawing/2014/main" val="2835790685"/>
                    </a:ext>
                  </a:extLst>
                </a:gridCol>
                <a:gridCol w="1545771">
                  <a:extLst>
                    <a:ext uri="{9D8B030D-6E8A-4147-A177-3AD203B41FA5}">
                      <a16:colId xmlns="" xmlns:a16="http://schemas.microsoft.com/office/drawing/2014/main" val="3241802405"/>
                    </a:ext>
                  </a:extLst>
                </a:gridCol>
                <a:gridCol w="1415143"/>
                <a:gridCol w="1796143"/>
              </a:tblGrid>
              <a:tr h="64008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Наименование</a:t>
                      </a:r>
                      <a:endParaRPr lang="ru-RU" dirty="0">
                        <a:solidFill>
                          <a:schemeClr val="bg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Вес</a:t>
                      </a:r>
                      <a:endParaRPr lang="ru-RU" dirty="0">
                        <a:solidFill>
                          <a:schemeClr val="bg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Белки</a:t>
                      </a:r>
                      <a:r>
                        <a:rPr lang="ru-RU" baseline="0" dirty="0" smtClean="0">
                          <a:latin typeface="Bahnschrift" panose="020B0502040204020203" pitchFamily="34" charset="0"/>
                        </a:rPr>
                        <a:t> </a:t>
                      </a:r>
                      <a:endParaRPr lang="ru-RU" dirty="0">
                        <a:solidFill>
                          <a:schemeClr val="bg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Жиры</a:t>
                      </a:r>
                      <a:endParaRPr lang="ru-RU" dirty="0">
                        <a:solidFill>
                          <a:schemeClr val="bg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" panose="020B0502040204020203" pitchFamily="34" charset="0"/>
                        </a:rPr>
                        <a:t>Углеводы</a:t>
                      </a:r>
                      <a:endParaRPr lang="ru-RU" dirty="0">
                        <a:solidFill>
                          <a:schemeClr val="bg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Калорийность</a:t>
                      </a:r>
                      <a:endParaRPr lang="ru-RU" dirty="0">
                        <a:solidFill>
                          <a:schemeClr val="bg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7482602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Омлет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150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</a:rPr>
                        <a:t>10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200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929741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Брокколи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100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</a:rPr>
                        <a:t>2,6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0,3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3,8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31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5992689"/>
                  </a:ext>
                </a:extLst>
              </a:tr>
              <a:tr h="91440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Кукуруза</a:t>
                      </a:r>
                      <a:r>
                        <a:rPr lang="ru-RU" baseline="0" dirty="0" smtClean="0">
                          <a:latin typeface="Bahnschrift" panose="020B0502040204020203" pitchFamily="34" charset="0"/>
                        </a:rPr>
                        <a:t> консервированная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</a:rPr>
                        <a:t>2,2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0,4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58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0180352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Огурец</a:t>
                      </a:r>
                      <a:r>
                        <a:rPr lang="ru-RU" baseline="0" dirty="0" smtClean="0">
                          <a:latin typeface="Bahnschrift" panose="020B0502040204020203" pitchFamily="34" charset="0"/>
                        </a:rPr>
                        <a:t> зеленый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</a:rPr>
                        <a:t>0,7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0,1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3,1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15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9423369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Помидоры</a:t>
                      </a:r>
                      <a:r>
                        <a:rPr lang="ru-RU" baseline="0" dirty="0" smtClean="0">
                          <a:latin typeface="Bahnschrift" panose="020B0502040204020203" pitchFamily="34" charset="0"/>
                        </a:rPr>
                        <a:t> черри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0,8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0,1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2,8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15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9016792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Лук</a:t>
                      </a:r>
                      <a:r>
                        <a:rPr lang="ru-RU" baseline="0" dirty="0" smtClean="0">
                          <a:latin typeface="Bahnschrift" panose="020B0502040204020203" pitchFamily="34" charset="0"/>
                        </a:rPr>
                        <a:t> красный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0,8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0,08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696261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Сыр Голландский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50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13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13,5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8,2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175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Bahnschrift" panose="020B0502040204020203" pitchFamily="34" charset="0"/>
                        </a:rPr>
                        <a:t>Рукола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ahnschrift" panose="020B0502040204020203" pitchFamily="34" charset="0"/>
                        </a:rPr>
                        <a:t>30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2,6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0,7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2,1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25</a:t>
                      </a:r>
                      <a:endParaRPr lang="ru-RU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Итого</a:t>
                      </a:r>
                      <a:endParaRPr lang="ru-RU" b="1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530</a:t>
                      </a:r>
                      <a:endParaRPr lang="ru-RU" b="1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32,7</a:t>
                      </a:r>
                      <a:endParaRPr lang="ru-RU" b="1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35,18</a:t>
                      </a:r>
                      <a:endParaRPr lang="ru-RU" b="1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33</a:t>
                      </a:r>
                      <a:endParaRPr lang="ru-RU" b="1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539</a:t>
                      </a:r>
                      <a:endParaRPr lang="ru-RU" b="1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Заготовка </a:t>
            </a:r>
            <a:r>
              <a:rPr lang="ru-RU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продуктов</a:t>
            </a:r>
            <a:endParaRPr lang="ru-RU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23" y="1820007"/>
            <a:ext cx="5393338" cy="40450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00887" y="1146295"/>
            <a:ext cx="4042264" cy="538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7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Приготовление </a:t>
            </a: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завтрака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848"/>
            <a:ext cx="4228304" cy="4001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4" b="3810"/>
          <a:stretch/>
        </p:blipFill>
        <p:spPr>
          <a:xfrm>
            <a:off x="4350329" y="1398673"/>
            <a:ext cx="3887665" cy="4022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1" b="11833"/>
          <a:stretch/>
        </p:blipFill>
        <p:spPr>
          <a:xfrm>
            <a:off x="8360019" y="1398673"/>
            <a:ext cx="3676687" cy="402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8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Готовый завтрак</a:t>
            </a:r>
            <a:endParaRPr lang="ru-RU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1" y="1321900"/>
            <a:ext cx="6705598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9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>
            <a:extLst>
              <a:ext uri="{FF2B5EF4-FFF2-40B4-BE49-F238E27FC236}">
                <a16:creationId xmlns="" xmlns:a16="http://schemas.microsoft.com/office/drawing/2014/main" id="{D338E78D-9B63-4EB6-8A2B-E1CC8DD00C51}"/>
              </a:ext>
            </a:extLst>
          </p:cNvPr>
          <p:cNvSpPr txBox="1">
            <a:spLocks/>
          </p:cNvSpPr>
          <p:nvPr/>
        </p:nvSpPr>
        <p:spPr>
          <a:xfrm>
            <a:off x="3498156" y="1219399"/>
            <a:ext cx="7648815" cy="1150267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600" b="1" dirty="0">
                <a:solidFill>
                  <a:schemeClr val="tx2"/>
                </a:solidFill>
                <a:latin typeface="Arial Black" panose="020B0A04020102020204" pitchFamily="34" charset="0"/>
              </a:rPr>
              <a:t>Всякое счастье начинается со спокойного завтрака. </a:t>
            </a:r>
            <a:endParaRPr lang="ru-RU" sz="6600" b="1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66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(</a:t>
            </a:r>
            <a:r>
              <a:rPr lang="ru-RU" sz="6600" b="1" dirty="0">
                <a:solidFill>
                  <a:schemeClr val="tx2"/>
                </a:solidFill>
                <a:latin typeface="Arial Black" panose="020B0A04020102020204" pitchFamily="34" charset="0"/>
              </a:rPr>
              <a:t>С. Моэм)</a:t>
            </a:r>
          </a:p>
        </p:txBody>
      </p:sp>
    </p:spTree>
    <p:extLst>
      <p:ext uri="{BB962C8B-B14F-4D97-AF65-F5344CB8AC3E}">
        <p14:creationId xmlns:p14="http://schemas.microsoft.com/office/powerpoint/2010/main" val="192248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297</Words>
  <Application>Microsoft Office PowerPoint</Application>
  <PresentationFormat>Широкоэкранный</PresentationFormat>
  <Paragraphs>103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Bahnschrift</vt:lpstr>
      <vt:lpstr>Bahnschrift Condensed</vt:lpstr>
      <vt:lpstr>Calibri</vt:lpstr>
      <vt:lpstr>Calibri Light</vt:lpstr>
      <vt:lpstr>Тема Office</vt:lpstr>
      <vt:lpstr>Завтрак Чемпионов</vt:lpstr>
      <vt:lpstr>Здоровое питание в школе – это не скучно, а полезно и вкусно!</vt:lpstr>
      <vt:lpstr>ИНГРЕДИЕНТЫ </vt:lpstr>
      <vt:lpstr>ИНГРЕДИЕНТЫ </vt:lpstr>
      <vt:lpstr>КБЖУ БЛЮДА</vt:lpstr>
      <vt:lpstr>Заготовка продуктов</vt:lpstr>
      <vt:lpstr>Приготовление завтрака</vt:lpstr>
      <vt:lpstr>Готовый завтрак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Кухонный шаблон - шаблон презентации с сайта presentation-creation.ru</dc:title>
  <dc:creator>User Obstinate</dc:creator>
  <cp:lastModifiedBy>ASTRA-15</cp:lastModifiedBy>
  <cp:revision>39</cp:revision>
  <dcterms:created xsi:type="dcterms:W3CDTF">2025-03-13T19:04:47Z</dcterms:created>
  <dcterms:modified xsi:type="dcterms:W3CDTF">2026-05-07T13:16:49Z</dcterms:modified>
</cp:coreProperties>
</file>